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  <p:sldMasterId id="2147483725" r:id="rId2"/>
    <p:sldMasterId id="2147483696" r:id="rId3"/>
  </p:sldMasterIdLst>
  <p:notesMasterIdLst>
    <p:notesMasterId r:id="rId10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2" r:id="rId26"/>
    <p:sldId id="281" r:id="rId27"/>
    <p:sldId id="278" r:id="rId28"/>
    <p:sldId id="280" r:id="rId29"/>
    <p:sldId id="279" r:id="rId30"/>
    <p:sldId id="283" r:id="rId31"/>
    <p:sldId id="284" r:id="rId32"/>
    <p:sldId id="285" r:id="rId33"/>
    <p:sldId id="286" r:id="rId34"/>
    <p:sldId id="287" r:id="rId35"/>
    <p:sldId id="288" r:id="rId36"/>
    <p:sldId id="351" r:id="rId37"/>
    <p:sldId id="353" r:id="rId38"/>
    <p:sldId id="289" r:id="rId39"/>
    <p:sldId id="290" r:id="rId40"/>
    <p:sldId id="354" r:id="rId41"/>
    <p:sldId id="291" r:id="rId42"/>
    <p:sldId id="292" r:id="rId43"/>
    <p:sldId id="355" r:id="rId44"/>
    <p:sldId id="293" r:id="rId45"/>
    <p:sldId id="356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4"/>
      <p:bold r:id="rId105"/>
      <p:italic r:id="rId106"/>
      <p:boldItalic r:id="rId10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99B6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 autoAdjust="0"/>
    <p:restoredTop sz="88642" autoAdjust="0"/>
  </p:normalViewPr>
  <p:slideViewPr>
    <p:cSldViewPr>
      <p:cViewPr varScale="1">
        <p:scale>
          <a:sx n="98" d="100"/>
          <a:sy n="98" d="100"/>
        </p:scale>
        <p:origin x="124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font" Target="fonts/font4.fntdata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font" Target="fonts/font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notesMaster" Target="notesMasters/notesMaster1.xml"/><Relationship Id="rId108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3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font" Target="fonts/font1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2F30F-3B11-4372-89B9-F8AB5406D210}" type="datetimeFigureOut">
              <a:rPr lang="pt-BR" smtClean="0"/>
              <a:pPr/>
              <a:t>31/05/2016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3D88-D6A8-46D8-9093-CF118BD12A7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Leonhard Euler </a:t>
            </a:r>
            <a:r>
              <a:rPr lang="en-US" dirty="0" err="1"/>
              <a:t>em</a:t>
            </a:r>
            <a:r>
              <a:rPr lang="en-US" dirty="0"/>
              <a:t> 1736, </a:t>
            </a:r>
            <a:r>
              <a:rPr lang="en-US" dirty="0" err="1"/>
              <a:t>sete</a:t>
            </a:r>
            <a:r>
              <a:rPr lang="en-US" dirty="0"/>
              <a:t> pontes de </a:t>
            </a:r>
            <a:r>
              <a:rPr lang="en-US" dirty="0" err="1"/>
              <a:t>Königsberg</a:t>
            </a:r>
            <a:r>
              <a:rPr lang="en-US" dirty="0"/>
              <a:t> (</a:t>
            </a:r>
            <a:r>
              <a:rPr lang="en-US" dirty="0" err="1"/>
              <a:t>Rússia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9170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78384"/>
            <a:ext cx="2520280" cy="2520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726" y="277748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15486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3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5000" y="5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ítulo Alterna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5" y="4406900"/>
            <a:ext cx="699454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0165" y="2906713"/>
            <a:ext cx="699454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952" y="3284984"/>
            <a:ext cx="1584176" cy="158417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ítulo e 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198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1744"/>
            <a:ext cx="4040188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3198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44"/>
            <a:ext cx="4041775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ítulo Ap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0" y="260648"/>
            <a:ext cx="1511824" cy="151182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Figur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DAR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643314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20" y="1428736"/>
            <a:ext cx="1257280" cy="469742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1513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9519" y="-20770"/>
            <a:ext cx="1462959" cy="1462959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190" y="2771780"/>
            <a:ext cx="4000498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178384"/>
            <a:ext cx="2520280" cy="252028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15486 0.0046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43" y="2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está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274320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estátic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1" y="2771780"/>
            <a:ext cx="4000498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86050" y="335756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8" y="371475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86050" y="442913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57488" y="478632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6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57148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2470133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5786" y="2827324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6" y="247013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7752" y="282732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42910" y="347026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85786" y="382745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14876" y="3470265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857752" y="3827456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42910" y="4398958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785786" y="4756149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714876" y="4398959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57752" y="4756150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9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03028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57158" y="2928935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5" y="321468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89" y="2928936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43266" y="321468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57158" y="3714753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0035" y="400050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200389" y="371475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43266" y="400050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57909" y="292893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00786" y="32146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9" y="371475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00786" y="400050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57158" y="4429131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0035" y="4714884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200389" y="442913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343266" y="47148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057909" y="4429130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Nome</a:t>
            </a:r>
            <a:endParaRPr lang="pt-BR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0786" y="4714883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(inglê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826" y="3703352"/>
            <a:ext cx="2928957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0121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5" y="5572140"/>
            <a:ext cx="3375413" cy="115728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  <p:sldLayoutId id="2147483730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699" r:id="rId3"/>
    <p:sldLayoutId id="2147483698" r:id="rId4"/>
    <p:sldLayoutId id="2147483700" r:id="rId5"/>
    <p:sldLayoutId id="2147483701" r:id="rId6"/>
    <p:sldLayoutId id="2147483702" r:id="rId7"/>
    <p:sldLayoutId id="2147483709" r:id="rId8"/>
    <p:sldLayoutId id="2147483704" r:id="rId9"/>
    <p:sldLayoutId id="2147483705" r:id="rId10"/>
    <p:sldLayoutId id="2147483707" r:id="rId11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6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0.jpeg"/><Relationship Id="rId4" Type="http://schemas.openxmlformats.org/officeDocument/2006/relationships/image" Target="../media/image7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034249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Configurações Iniciais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/>
              <a:t>user.name “Nome </a:t>
            </a:r>
            <a:r>
              <a:rPr lang="en-US" dirty="0" err="1"/>
              <a:t>Sobrenome</a:t>
            </a:r>
            <a:r>
              <a:rPr lang="en-US" dirty="0"/>
              <a:t>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user.email</a:t>
            </a:r>
            <a:r>
              <a:rPr lang="en-US" dirty="0"/>
              <a:t> email@gmail.com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pt-BR" dirty="0"/>
              <a:t>--global </a:t>
            </a:r>
            <a:r>
              <a:rPr lang="en-US" dirty="0" err="1"/>
              <a:t>core.editor</a:t>
            </a:r>
            <a:r>
              <a:rPr lang="en-US" dirty="0"/>
              <a:t> “notepad"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--list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982719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um Repositório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init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clone https://github.com/user/Project.git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7338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276872"/>
            <a:ext cx="47580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arquivo</a:t>
            </a:r>
            <a:r>
              <a:rPr lang="en-US" sz="3000" dirty="0"/>
              <a:t> </a:t>
            </a:r>
            <a:r>
              <a:rPr lang="en-US" sz="3000" dirty="0" err="1"/>
              <a:t>qualquer</a:t>
            </a:r>
            <a:r>
              <a:rPr lang="en-US" sz="3000" dirty="0"/>
              <a:t> 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11558" y="2276872"/>
            <a:ext cx="333328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Crie</a:t>
            </a:r>
            <a:r>
              <a:rPr lang="en-US" sz="3000" dirty="0"/>
              <a:t> um </a:t>
            </a:r>
            <a:r>
              <a:rPr lang="en-US" sz="3000" dirty="0" err="1"/>
              <a:t>diretório</a:t>
            </a:r>
            <a:r>
              <a:rPr lang="en-US" sz="3000" dirty="0"/>
              <a:t> </a:t>
            </a:r>
            <a:r>
              <a:rPr lang="en-US" sz="3000" dirty="0" err="1"/>
              <a:t>git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84372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5906"/>
            <a:ext cx="1000000" cy="11904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sp>
        <p:nvSpPr>
          <p:cNvPr id="9" name="TextBox 8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3450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72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022E-16 L 0.33108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66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302" y="2276872"/>
            <a:ext cx="54094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–m “Adicionei File.txt”</a:t>
            </a:r>
            <a:endParaRPr lang="en-US" sz="3000" dirty="0"/>
          </a:p>
        </p:txBody>
      </p:sp>
      <p:sp>
        <p:nvSpPr>
          <p:cNvPr id="10" name="TextBox 9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040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9302" y="2276872"/>
            <a:ext cx="367113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o arquivo File.txt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5149416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8" name="5-Point Star 7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-Point Star 8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153599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</a:t>
            </a:r>
            <a:endParaRPr lang="en-US" sz="3000" dirty="0"/>
          </a:p>
        </p:txBody>
      </p:sp>
      <p:sp>
        <p:nvSpPr>
          <p:cNvPr id="13" name="TextBox 12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30508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022E-16 L 0.33646 -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9302" y="2276872"/>
            <a:ext cx="39695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Edite novamente File.txt</a:t>
            </a:r>
            <a:endParaRPr lang="en-US" sz="3000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7-Point Star 12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301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567892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-Point Star 10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-Point Star 11"/>
          <p:cNvSpPr/>
          <p:nvPr/>
        </p:nvSpPr>
        <p:spPr>
          <a:xfrm>
            <a:off x="51995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09301" y="2276872"/>
            <a:ext cx="204985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*.</a:t>
            </a:r>
            <a:r>
              <a:rPr lang="pt-BR" sz="3000" dirty="0" err="1"/>
              <a:t>txt</a:t>
            </a:r>
            <a:endParaRPr lang="en-US" sz="3000" dirty="0"/>
          </a:p>
        </p:txBody>
      </p:sp>
      <p:sp>
        <p:nvSpPr>
          <p:cNvPr id="14" name="TextBox 13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5" name="7-Point Star 14"/>
          <p:cNvSpPr/>
          <p:nvPr/>
        </p:nvSpPr>
        <p:spPr>
          <a:xfrm>
            <a:off x="363566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1659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3906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0.32031 -0.00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“Alterei File.txt”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300" y="2276871"/>
            <a:ext cx="114165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log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788634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969368" y="1988840"/>
            <a:ext cx="7200800" cy="1470025"/>
          </a:xfrm>
        </p:spPr>
        <p:txBody>
          <a:bodyPr>
            <a:normAutofit/>
          </a:bodyPr>
          <a:lstStyle/>
          <a:p>
            <a:r>
              <a:rPr lang="pt-BR" dirty="0"/>
              <a:t>Controle de Versão usando </a:t>
            </a:r>
            <a:r>
              <a:rPr lang="pt-BR" dirty="0" err="1"/>
              <a:t>Git</a:t>
            </a:r>
            <a:endParaRPr lang="pt-BR" dirty="0"/>
          </a:p>
        </p:txBody>
      </p:sp>
      <p:sp>
        <p:nvSpPr>
          <p:cNvPr id="12" name="Text Placeholder 2"/>
          <p:cNvSpPr txBox="1">
            <a:spLocks/>
          </p:cNvSpPr>
          <p:nvPr/>
        </p:nvSpPr>
        <p:spPr>
          <a:xfrm>
            <a:off x="2608144" y="4005064"/>
            <a:ext cx="392324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Marcelo Augusto Cordeiro</a:t>
            </a:r>
          </a:p>
          <a:p>
            <a:endParaRPr lang="pt-BR" sz="500" dirty="0"/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3135332" y="4653136"/>
            <a:ext cx="2868872" cy="40218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marcelo.augusto.cordeiro@gmail.com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1293838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9300" y="2276871"/>
            <a:ext cx="390395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/>
              <a:t>Delete o arquivo File.txt</a:t>
            </a:r>
            <a:endParaRPr lang="en-US" sz="3000" dirty="0"/>
          </a:p>
        </p:txBody>
      </p:sp>
      <p:sp>
        <p:nvSpPr>
          <p:cNvPr id="11" name="TextBox 10"/>
          <p:cNvSpPr txBox="1"/>
          <p:nvPr/>
        </p:nvSpPr>
        <p:spPr>
          <a:xfrm>
            <a:off x="60800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3199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8008" y="2276871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add</a:t>
            </a:r>
            <a:r>
              <a:rPr lang="pt-BR" sz="3000" dirty="0"/>
              <a:t> File.txt</a:t>
            </a: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339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status</a:t>
            </a:r>
            <a:endParaRPr lang="en-US" sz="3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38724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0.34062 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08008" y="2276871"/>
            <a:ext cx="502688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commit</a:t>
            </a:r>
            <a:r>
              <a:rPr lang="pt-BR" sz="3000" dirty="0"/>
              <a:t> -m “Deletei File.txt”</a:t>
            </a:r>
            <a:endParaRPr lang="en-US" sz="3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008" y="2276871"/>
            <a:ext cx="225504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/>
              <a:t>git</a:t>
            </a:r>
            <a:r>
              <a:rPr lang="pt-BR" sz="3000" dirty="0"/>
              <a:t> </a:t>
            </a:r>
            <a:r>
              <a:rPr lang="pt-BR" sz="3000" dirty="0" err="1"/>
              <a:t>rm</a:t>
            </a:r>
            <a:r>
              <a:rPr lang="pt-BR" sz="3000" dirty="0"/>
              <a:t> File.txt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6375552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Ciclo de vida de um arquivo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290947" cy="3420015"/>
          </a:xfrm>
        </p:spPr>
      </p:pic>
      <p:cxnSp>
        <p:nvCxnSpPr>
          <p:cNvPr id="5" name="Straight Connector 4"/>
          <p:cNvCxnSpPr/>
          <p:nvPr/>
        </p:nvCxnSpPr>
        <p:spPr>
          <a:xfrm>
            <a:off x="2525632" y="2158989"/>
            <a:ext cx="3891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525632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14064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21392" y="1811014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Tracked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1462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Workflow</a:t>
            </a:r>
            <a:endParaRPr lang="en-US" dirty="0"/>
          </a:p>
        </p:txBody>
      </p:sp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546"/>
            <a:ext cx="8229600" cy="3299321"/>
          </a:xfrm>
        </p:spPr>
      </p:pic>
      <p:cxnSp>
        <p:nvCxnSpPr>
          <p:cNvPr id="5" name="Straight Connector 4"/>
          <p:cNvCxnSpPr/>
          <p:nvPr/>
        </p:nvCxnSpPr>
        <p:spPr>
          <a:xfrm>
            <a:off x="395536" y="227687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553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4420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21326" y="2276872"/>
            <a:ext cx="1883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2132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60444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087307" y="1928897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Local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04332" y="1928897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Remote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588224" y="35488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/>
              <a:t>Clone</a:t>
            </a:r>
            <a:endParaRPr lang="en-US" i="1" dirty="0"/>
          </a:p>
        </p:txBody>
      </p:sp>
      <p:sp>
        <p:nvSpPr>
          <p:cNvPr id="14" name="TextBox 13"/>
          <p:cNvSpPr txBox="1"/>
          <p:nvPr/>
        </p:nvSpPr>
        <p:spPr>
          <a:xfrm>
            <a:off x="6561220" y="4149080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/>
              <a:t>Fetch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41962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Git</a:t>
            </a:r>
            <a:r>
              <a:rPr lang="pt-BR" dirty="0"/>
              <a:t> Ignore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 .</a:t>
            </a:r>
            <a:r>
              <a:rPr lang="pt-BR" dirty="0" err="1"/>
              <a:t>gitignore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https://www.gitignore.io/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https://github.com/</a:t>
            </a:r>
            <a:br>
              <a:rPr lang="pt-BR" dirty="0"/>
            </a:br>
            <a:r>
              <a:rPr lang="pt-BR" dirty="0" err="1"/>
              <a:t>github</a:t>
            </a:r>
            <a:r>
              <a:rPr lang="pt-BR" dirty="0"/>
              <a:t>/</a:t>
            </a:r>
            <a:r>
              <a:rPr lang="pt-BR" dirty="0" err="1"/>
              <a:t>gitignore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83" y="116632"/>
            <a:ext cx="3744415" cy="6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108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Aliases</a:t>
            </a:r>
            <a:endParaRPr 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alias.cm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alias.unstage</a:t>
            </a:r>
            <a:r>
              <a:rPr lang="en-US" dirty="0"/>
              <a:t> 'reset HEAD --'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alias.last</a:t>
            </a:r>
            <a:r>
              <a:rPr lang="en-US" dirty="0"/>
              <a:t> 'log -1 HEAD'</a:t>
            </a:r>
          </a:p>
        </p:txBody>
      </p:sp>
    </p:spTree>
    <p:extLst>
      <p:ext uri="{BB962C8B-B14F-4D97-AF65-F5344CB8AC3E}">
        <p14:creationId xmlns:p14="http://schemas.microsoft.com/office/powerpoint/2010/main" val="2917314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Comandos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commit</a:t>
            </a:r>
            <a:r>
              <a:rPr lang="pt-BR" dirty="0"/>
              <a:t> -a -m “Também adiciona as mudanças”</a:t>
            </a:r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commit --amend -m “Altera o </a:t>
            </a:r>
            <a:r>
              <a:rPr lang="en-US" dirty="0" err="1"/>
              <a:t>último</a:t>
            </a:r>
            <a:r>
              <a:rPr lang="en-US" dirty="0"/>
              <a:t> commit”</a:t>
            </a:r>
          </a:p>
          <a:p>
            <a:pPr marL="0" indent="0"/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diff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help </a:t>
            </a:r>
            <a:r>
              <a:rPr lang="pt-BR" i="1" dirty="0"/>
              <a:t>comando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37768164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 err="1"/>
              <a:t>Branching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153595639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251696" cy="3819536"/>
          </a:xfrm>
        </p:spPr>
      </p:pic>
    </p:spTree>
    <p:extLst>
      <p:ext uri="{BB962C8B-B14F-4D97-AF65-F5344CB8AC3E}">
        <p14:creationId xmlns:p14="http://schemas.microsoft.com/office/powerpoint/2010/main" val="321745958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59711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O que é e por que usar Controle de Versão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Por que usar o </a:t>
            </a:r>
            <a:r>
              <a:rPr lang="pt-BR" dirty="0" err="1"/>
              <a:t>Git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Configurações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Comandos Básicos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Branching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Remote </a:t>
            </a:r>
            <a:r>
              <a:rPr lang="pt-BR" dirty="0" err="1"/>
              <a:t>Branches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Desfazendo Mudanças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Reescrevendo 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76848632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0" y="2636912"/>
            <a:ext cx="3168352" cy="255580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995936" y="3914814"/>
            <a:ext cx="118872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0941"/>
            <a:ext cx="6905371" cy="5248082"/>
          </a:xfrm>
          <a:prstGeom prst="rect">
            <a:avLst/>
          </a:prstGeom>
        </p:spPr>
      </p:pic>
      <p:pic>
        <p:nvPicPr>
          <p:cNvPr id="7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44741"/>
            <a:ext cx="3816424" cy="2900483"/>
          </a:xfrm>
        </p:spPr>
      </p:pic>
    </p:spTree>
    <p:extLst>
      <p:ext uri="{BB962C8B-B14F-4D97-AF65-F5344CB8AC3E}">
        <p14:creationId xmlns:p14="http://schemas.microsoft.com/office/powerpoint/2010/main" val="1370686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156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8718" y="5840287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pt-BR" dirty="0"/>
              <a:t>Direcionado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55920" y="5840287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Direcionado</a:t>
            </a:r>
            <a:endParaRPr lang="en-US" dirty="0"/>
          </a:p>
        </p:txBody>
      </p:sp>
      <p:pic>
        <p:nvPicPr>
          <p:cNvPr id="6" name="Content Placehold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00" y="1714488"/>
            <a:ext cx="2050029" cy="401805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1720627"/>
            <a:ext cx="2050030" cy="401805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5508104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804248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90080" y="1844824"/>
            <a:ext cx="606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/>
              <a:t>Início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313396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00278 0.03218 L 0.00851 0.04167 L 0.01615 0.04884 L 0.02865 0.05764 L -0.00191 0.16551 L -0.02187 0.16296 L -0.0401 0.17037 L -0.04861 0.1787 L -0.05625 0.1919 L -0.05903 0.21505 L -0.05903 0.22037 " pathEditMode="relative" rAng="0" ptsTypes="AAAAAAA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03 0.22038 L -0.05729 0.2419 L -0.05243 0.2544 L -0.04583 0.26968 L -0.03056 0.28126 L -0.02014 0.2838 L 0.00087 0.28241 L 0.03142 0.39792 L 0.01997 0.40672 L 0.00851 0.42061 L 0.00278 0.43982 L 0.00174 0.45255 " pathEditMode="relative" ptsTypes="AAAAAAAAAA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 fontScale="92500" lnSpcReduction="10000"/>
          </a:bodyPr>
          <a:lstStyle/>
          <a:p>
            <a:pPr marL="0" indent="0" algn="just"/>
            <a:r>
              <a:rPr lang="pt-BR" dirty="0"/>
              <a:t>Criar um </a:t>
            </a:r>
            <a:r>
              <a:rPr lang="pt-BR" i="1" dirty="0" err="1"/>
              <a:t>branch</a:t>
            </a:r>
            <a:r>
              <a:rPr lang="pt-BR" dirty="0"/>
              <a:t> significa dizer que você vai divergir da linha principal de desenvolvimento e continuar a trabalhar sem bagunçar essa linha principal. </a:t>
            </a:r>
          </a:p>
          <a:p>
            <a:pPr marL="0" indent="0" algn="just"/>
            <a:r>
              <a:rPr lang="pt-BR" dirty="0"/>
              <a:t>A forma como o </a:t>
            </a:r>
            <a:r>
              <a:rPr lang="pt-BR" dirty="0" err="1"/>
              <a:t>Git</a:t>
            </a:r>
            <a:r>
              <a:rPr lang="pt-BR" dirty="0"/>
              <a:t> cria </a:t>
            </a:r>
            <a:r>
              <a:rPr lang="pt-BR" i="1" dirty="0" err="1"/>
              <a:t>branches</a:t>
            </a:r>
            <a:r>
              <a:rPr lang="pt-BR" dirty="0"/>
              <a:t> é inacreditavelmente leve, fazendo com que as operações sejam praticamente instantâneas e a alternância entre os </a:t>
            </a:r>
            <a:r>
              <a:rPr lang="pt-BR" i="1" dirty="0" err="1"/>
              <a:t>branches</a:t>
            </a:r>
            <a:r>
              <a:rPr lang="pt-BR" dirty="0"/>
              <a:t> seja tão rápida quanto. </a:t>
            </a:r>
          </a:p>
          <a:p>
            <a:pPr marL="0" indent="0" algn="just"/>
            <a:r>
              <a:rPr lang="pt-BR" dirty="0"/>
              <a:t>O </a:t>
            </a:r>
            <a:r>
              <a:rPr lang="pt-BR" dirty="0" err="1"/>
              <a:t>Git</a:t>
            </a:r>
            <a:r>
              <a:rPr lang="pt-BR" dirty="0"/>
              <a:t> incentiva um fluxo de trabalho no qual se fazem </a:t>
            </a:r>
            <a:r>
              <a:rPr lang="pt-BR" i="1" dirty="0" err="1"/>
              <a:t>branches</a:t>
            </a:r>
            <a:r>
              <a:rPr lang="pt-BR" dirty="0"/>
              <a:t> e </a:t>
            </a:r>
            <a:r>
              <a:rPr lang="pt-BR" i="1" dirty="0"/>
              <a:t>merges</a:t>
            </a:r>
            <a:r>
              <a:rPr lang="pt-BR" dirty="0"/>
              <a:t> com frequência, até mesmo várias vezes ao dia. 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27606189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" y="1916832"/>
            <a:ext cx="8089611" cy="4348166"/>
          </a:xfrm>
        </p:spPr>
      </p:pic>
    </p:spTree>
    <p:extLst>
      <p:ext uri="{BB962C8B-B14F-4D97-AF65-F5344CB8AC3E}">
        <p14:creationId xmlns:p14="http://schemas.microsoft.com/office/powerpoint/2010/main" val="364222036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9"/>
            <a:ext cx="7846318" cy="32464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242184307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412776"/>
            <a:ext cx="7866708" cy="459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testing</a:t>
            </a:r>
          </a:p>
        </p:txBody>
      </p:sp>
    </p:spTree>
    <p:extLst>
      <p:ext uri="{BB962C8B-B14F-4D97-AF65-F5344CB8AC3E}">
        <p14:creationId xmlns:p14="http://schemas.microsoft.com/office/powerpoint/2010/main" val="768406145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714488"/>
            <a:ext cx="7861188" cy="4520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22825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testing</a:t>
            </a:r>
          </a:p>
        </p:txBody>
      </p:sp>
    </p:spTree>
    <p:extLst>
      <p:ext uri="{BB962C8B-B14F-4D97-AF65-F5344CB8AC3E}">
        <p14:creationId xmlns:p14="http://schemas.microsoft.com/office/powerpoint/2010/main" val="95301649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2" y="2760562"/>
            <a:ext cx="8155070" cy="3404742"/>
          </a:xfrm>
        </p:spPr>
      </p:pic>
    </p:spTree>
    <p:extLst>
      <p:ext uri="{BB962C8B-B14F-4D97-AF65-F5344CB8AC3E}">
        <p14:creationId xmlns:p14="http://schemas.microsoft.com/office/powerpoint/2010/main" val="189904791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1465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master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805586"/>
            <a:ext cx="8147818" cy="34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190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3575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2492896"/>
            <a:ext cx="8229600" cy="2220847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O controle de versão é um sistema que registra as mudanças feitas em um arquivo ou em um conjunto de arquivos ao longo do tempo de forma que você possa recuperar versões específicas.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</p:spTree>
    <p:extLst>
      <p:ext uri="{BB962C8B-B14F-4D97-AF65-F5344CB8AC3E}">
        <p14:creationId xmlns:p14="http://schemas.microsoft.com/office/powerpoint/2010/main" val="62559894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</p:spTree>
    <p:extLst>
      <p:ext uri="{BB962C8B-B14F-4D97-AF65-F5344CB8AC3E}">
        <p14:creationId xmlns:p14="http://schemas.microsoft.com/office/powerpoint/2010/main" val="3112014306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576" y="2061465"/>
            <a:ext cx="330064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-d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1844824"/>
            <a:ext cx="9144000" cy="3821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Branching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3900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</p:spTree>
    <p:extLst>
      <p:ext uri="{BB962C8B-B14F-4D97-AF65-F5344CB8AC3E}">
        <p14:creationId xmlns:p14="http://schemas.microsoft.com/office/powerpoint/2010/main" val="218675799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testing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90778"/>
            <a:ext cx="6741668" cy="9516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5" y="4311276"/>
            <a:ext cx="6535290" cy="4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39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2132856"/>
            <a:ext cx="8100392" cy="16132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4207983"/>
            <a:ext cx="8070309" cy="15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847397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7" y="2636912"/>
            <a:ext cx="8070309" cy="23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58502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3111901"/>
            <a:ext cx="8100392" cy="16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20247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77" y="2571828"/>
            <a:ext cx="7200800" cy="423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07932"/>
            <a:ext cx="7200800" cy="605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623160"/>
            <a:ext cx="6264696" cy="3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85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85550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v1.0 -m “Versão 1.0”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tag</a:t>
            </a:r>
            <a:r>
              <a:rPr lang="pt-BR" dirty="0"/>
              <a:t> -a v2.0 -m 98ca9 “Versão 2.0”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push --tags</a:t>
            </a:r>
          </a:p>
        </p:txBody>
      </p:sp>
    </p:spTree>
    <p:extLst>
      <p:ext uri="{BB962C8B-B14F-4D97-AF65-F5344CB8AC3E}">
        <p14:creationId xmlns:p14="http://schemas.microsoft.com/office/powerpoint/2010/main" val="126366131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Por que usar Controle de Versão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Compartilhamento e versionamento de qualquer arquivo;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Trabalho em paralelo com fácil controle das modificações;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Possibilidade de trabalhar em “equipes” enormes.</a:t>
            </a:r>
          </a:p>
        </p:txBody>
      </p:sp>
    </p:spTree>
    <p:extLst>
      <p:ext uri="{BB962C8B-B14F-4D97-AF65-F5344CB8AC3E}">
        <p14:creationId xmlns:p14="http://schemas.microsoft.com/office/powerpoint/2010/main" val="130196645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85762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Suponha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site. </a:t>
            </a:r>
            <a:r>
              <a:rPr lang="en-US" dirty="0" err="1"/>
              <a:t>Inicialize</a:t>
            </a:r>
            <a:r>
              <a:rPr lang="en-US" dirty="0"/>
              <a:t> e configure o </a:t>
            </a:r>
            <a:r>
              <a:rPr lang="en-US" dirty="0" err="1"/>
              <a:t>diretório</a:t>
            </a:r>
            <a:r>
              <a:rPr lang="en-US" dirty="0"/>
              <a:t>, </a:t>
            </a:r>
            <a:r>
              <a:rPr lang="en-US" dirty="0" err="1"/>
              <a:t>crie</a:t>
            </a:r>
            <a:r>
              <a:rPr lang="en-US" dirty="0"/>
              <a:t> um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três</a:t>
            </a:r>
            <a:r>
              <a:rPr lang="en-US" dirty="0"/>
              <a:t> commits com </a:t>
            </a:r>
            <a:r>
              <a:rPr lang="en-US" dirty="0" err="1"/>
              <a:t>ele</a:t>
            </a:r>
            <a:r>
              <a:rPr lang="en-US" dirty="0"/>
              <a:t>, </a:t>
            </a:r>
            <a:r>
              <a:rPr lang="en-US" dirty="0" err="1"/>
              <a:t>alterando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no </a:t>
            </a:r>
            <a:r>
              <a:rPr lang="en-US" dirty="0" err="1"/>
              <a:t>arquivo</a:t>
            </a:r>
            <a:r>
              <a:rPr lang="en-US" dirty="0"/>
              <a:t> entre </a:t>
            </a:r>
            <a:r>
              <a:rPr lang="en-US" dirty="0" err="1"/>
              <a:t>cada</a:t>
            </a:r>
            <a:r>
              <a:rPr lang="en-US" dirty="0"/>
              <a:t>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766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Agora </a:t>
            </a:r>
            <a:r>
              <a:rPr lang="en-US" dirty="0" err="1"/>
              <a:t>você</a:t>
            </a:r>
            <a:r>
              <a:rPr lang="en-US" dirty="0"/>
              <a:t> decide resolver o Issue #53, </a:t>
            </a:r>
            <a:r>
              <a:rPr lang="en-US" dirty="0" err="1"/>
              <a:t>portanto</a:t>
            </a:r>
            <a:r>
              <a:rPr lang="en-US" dirty="0"/>
              <a:t> </a:t>
            </a:r>
            <a:r>
              <a:rPr lang="en-US" dirty="0" err="1"/>
              <a:t>crie</a:t>
            </a:r>
            <a:r>
              <a:rPr lang="en-US" dirty="0"/>
              <a:t> um branch para </a:t>
            </a:r>
            <a:r>
              <a:rPr lang="en-US" dirty="0" err="1"/>
              <a:t>ele</a:t>
            </a:r>
            <a:r>
              <a:rPr lang="en-US" dirty="0"/>
              <a:t> (</a:t>
            </a:r>
            <a:r>
              <a:rPr lang="en-US" i="1" dirty="0"/>
              <a:t>iss53</a:t>
            </a:r>
            <a:r>
              <a:rPr lang="en-US" dirty="0"/>
              <a:t>).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24944"/>
            <a:ext cx="7620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9318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Crie</a:t>
            </a:r>
            <a:r>
              <a:rPr lang="en-US" dirty="0"/>
              <a:t> outro </a:t>
            </a:r>
            <a:r>
              <a:rPr lang="en-US" dirty="0" err="1"/>
              <a:t>arquivo</a:t>
            </a:r>
            <a:r>
              <a:rPr lang="en-US" dirty="0"/>
              <a:t>, e </a:t>
            </a:r>
            <a:r>
              <a:rPr lang="en-US" dirty="0" err="1"/>
              <a:t>adicione</a:t>
            </a:r>
            <a:r>
              <a:rPr lang="en-US" dirty="0"/>
              <a:t>-o </a:t>
            </a:r>
            <a:r>
              <a:rPr lang="en-US" dirty="0" err="1"/>
              <a:t>em</a:t>
            </a:r>
            <a:r>
              <a:rPr lang="en-US" dirty="0"/>
              <a:t> um commit para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3" y="2993198"/>
            <a:ext cx="8587653" cy="30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316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2160240"/>
          </a:xfrm>
        </p:spPr>
        <p:txBody>
          <a:bodyPr>
            <a:normAutofit/>
          </a:bodyPr>
          <a:lstStyle/>
          <a:p>
            <a:pPr marL="0" indent="1588" algn="just"/>
            <a:r>
              <a:rPr lang="en-US" sz="2500" dirty="0" err="1"/>
              <a:t>Encontraram</a:t>
            </a:r>
            <a:r>
              <a:rPr lang="en-US" sz="2500" dirty="0"/>
              <a:t> um </a:t>
            </a:r>
            <a:r>
              <a:rPr lang="en-US" sz="2500" dirty="0" err="1"/>
              <a:t>problema</a:t>
            </a:r>
            <a:r>
              <a:rPr lang="en-US" sz="2500" dirty="0"/>
              <a:t> </a:t>
            </a:r>
            <a:r>
              <a:rPr lang="en-US" sz="2500" dirty="0" err="1"/>
              <a:t>urgente</a:t>
            </a:r>
            <a:r>
              <a:rPr lang="en-US" sz="2500" dirty="0"/>
              <a:t> no site que </a:t>
            </a:r>
            <a:r>
              <a:rPr lang="en-US" sz="2500" dirty="0" err="1"/>
              <a:t>precisa</a:t>
            </a:r>
            <a:r>
              <a:rPr lang="en-US" sz="2500" dirty="0"/>
              <a:t> </a:t>
            </a:r>
            <a:r>
              <a:rPr lang="en-US" sz="2500" dirty="0" err="1"/>
              <a:t>ser</a:t>
            </a:r>
            <a:r>
              <a:rPr lang="en-US" sz="2500" dirty="0"/>
              <a:t> </a:t>
            </a:r>
            <a:r>
              <a:rPr lang="en-US" sz="2500" dirty="0" err="1"/>
              <a:t>resolvido</a:t>
            </a:r>
            <a:r>
              <a:rPr lang="en-US" sz="2500" dirty="0"/>
              <a:t> antes de </a:t>
            </a:r>
            <a:r>
              <a:rPr lang="en-US" sz="2500" dirty="0" err="1"/>
              <a:t>qualquer</a:t>
            </a:r>
            <a:r>
              <a:rPr lang="en-US" sz="2500" dirty="0"/>
              <a:t> </a:t>
            </a:r>
            <a:r>
              <a:rPr lang="en-US" sz="2500" dirty="0" err="1"/>
              <a:t>outra</a:t>
            </a:r>
            <a:r>
              <a:rPr lang="en-US" sz="2500" dirty="0"/>
              <a:t> </a:t>
            </a:r>
            <a:r>
              <a:rPr lang="en-US" sz="2500" dirty="0" err="1"/>
              <a:t>coisa</a:t>
            </a:r>
            <a:r>
              <a:rPr lang="en-US" sz="2500" dirty="0"/>
              <a:t>.</a:t>
            </a:r>
          </a:p>
          <a:p>
            <a:pPr marL="0" indent="1588" algn="just"/>
            <a:r>
              <a:rPr lang="en-US" sz="2500" dirty="0" err="1"/>
              <a:t>Crie</a:t>
            </a:r>
            <a:r>
              <a:rPr lang="en-US" sz="2500" dirty="0"/>
              <a:t> um novo branch para resolver o </a:t>
            </a:r>
            <a:r>
              <a:rPr lang="en-US" sz="2500" dirty="0" err="1"/>
              <a:t>problema</a:t>
            </a:r>
            <a:r>
              <a:rPr lang="en-US" sz="2500" dirty="0"/>
              <a:t> (</a:t>
            </a:r>
            <a:r>
              <a:rPr lang="en-US" sz="2500" i="1" dirty="0"/>
              <a:t>hotfix</a:t>
            </a:r>
            <a:r>
              <a:rPr lang="en-US" sz="2500" dirty="0"/>
              <a:t>), </a:t>
            </a:r>
            <a:r>
              <a:rPr lang="en-US" sz="2500" dirty="0" err="1"/>
              <a:t>crie</a:t>
            </a:r>
            <a:r>
              <a:rPr lang="en-US" sz="2500" dirty="0"/>
              <a:t> um novo </a:t>
            </a:r>
            <a:r>
              <a:rPr lang="en-US" sz="2500" dirty="0" err="1"/>
              <a:t>arquivo</a:t>
            </a:r>
            <a:r>
              <a:rPr lang="en-US" sz="2500" dirty="0"/>
              <a:t> e </a:t>
            </a:r>
            <a:r>
              <a:rPr lang="en-US" sz="2500" dirty="0" err="1"/>
              <a:t>adicione</a:t>
            </a:r>
            <a:r>
              <a:rPr lang="en-US" sz="2500" dirty="0"/>
              <a:t>-o </a:t>
            </a:r>
            <a:r>
              <a:rPr lang="en-US" sz="2500" dirty="0" err="1"/>
              <a:t>em</a:t>
            </a:r>
            <a:r>
              <a:rPr lang="en-US" sz="2500" dirty="0"/>
              <a:t> um commit para </a:t>
            </a:r>
            <a:r>
              <a:rPr lang="en-US" sz="2500" dirty="0" err="1"/>
              <a:t>esse</a:t>
            </a:r>
            <a:r>
              <a:rPr lang="en-US" sz="2500" dirty="0"/>
              <a:t> novo branch.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7196215" cy="34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216847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714488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urgente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(merge)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4833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hotfix</a:t>
            </a:r>
            <a:r>
              <a:rPr lang="en-US" dirty="0"/>
              <a:t> e volte a </a:t>
            </a:r>
            <a:r>
              <a:rPr lang="en-US" dirty="0" err="1"/>
              <a:t>trabalhar</a:t>
            </a:r>
            <a:r>
              <a:rPr lang="en-US" dirty="0"/>
              <a:t> no Issue #53. </a:t>
            </a:r>
            <a:r>
              <a:rPr lang="en-US" dirty="0" err="1"/>
              <a:t>Altere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arquivo</a:t>
            </a:r>
            <a:r>
              <a:rPr lang="en-US" dirty="0"/>
              <a:t> e </a:t>
            </a:r>
            <a:r>
              <a:rPr lang="en-US" dirty="0" err="1"/>
              <a:t>faça</a:t>
            </a:r>
            <a:r>
              <a:rPr lang="en-US" dirty="0"/>
              <a:t> um commit.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132856"/>
            <a:ext cx="8445624" cy="40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964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/>
              <a:t>O Issue #53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resolvido</a:t>
            </a:r>
            <a:r>
              <a:rPr lang="en-US" dirty="0"/>
              <a:t>! </a:t>
            </a:r>
            <a:r>
              <a:rPr lang="en-US" dirty="0" err="1"/>
              <a:t>Incorpore</a:t>
            </a:r>
            <a:r>
              <a:rPr lang="en-US" dirty="0"/>
              <a:t> as </a:t>
            </a:r>
            <a:r>
              <a:rPr lang="en-US" dirty="0" err="1"/>
              <a:t>mudanças</a:t>
            </a:r>
            <a:r>
              <a:rPr lang="en-US" dirty="0"/>
              <a:t> de </a:t>
            </a:r>
            <a:r>
              <a:rPr lang="en-US" dirty="0" err="1"/>
              <a:t>volta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branch </a:t>
            </a:r>
            <a:r>
              <a:rPr lang="en-US" i="1" dirty="0"/>
              <a:t>master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8732066" cy="34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1649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Branching - </a:t>
            </a:r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/>
              <a:t>Exclua</a:t>
            </a:r>
            <a:r>
              <a:rPr lang="en-US" dirty="0"/>
              <a:t> o branch </a:t>
            </a:r>
            <a:r>
              <a:rPr lang="en-US" i="1" dirty="0"/>
              <a:t>iss53</a:t>
            </a:r>
            <a:r>
              <a:rPr lang="en-US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179512" y="2420888"/>
            <a:ext cx="873206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30726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1" y="2432917"/>
            <a:ext cx="8017818" cy="3260579"/>
          </a:xfrm>
        </p:spPr>
      </p:pic>
    </p:spTree>
    <p:extLst>
      <p:ext uri="{BB962C8B-B14F-4D97-AF65-F5344CB8AC3E}">
        <p14:creationId xmlns:p14="http://schemas.microsoft.com/office/powerpoint/2010/main" val="415567777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1" y="2000250"/>
            <a:ext cx="7345838" cy="4125913"/>
          </a:xfrm>
        </p:spPr>
      </p:pic>
    </p:spTree>
    <p:extLst>
      <p:ext uri="{BB962C8B-B14F-4D97-AF65-F5344CB8AC3E}">
        <p14:creationId xmlns:p14="http://schemas.microsoft.com/office/powerpoint/2010/main" val="128990420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Controle de Versão Local</a:t>
            </a:r>
            <a:endParaRPr lang="en-US" dirty="0"/>
          </a:p>
        </p:txBody>
      </p:sp>
      <p:pic>
        <p:nvPicPr>
          <p:cNvPr id="4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587731" cy="4770525"/>
          </a:xfrm>
        </p:spPr>
      </p:pic>
    </p:spTree>
    <p:extLst>
      <p:ext uri="{BB962C8B-B14F-4D97-AF65-F5344CB8AC3E}">
        <p14:creationId xmlns:p14="http://schemas.microsoft.com/office/powerpoint/2010/main" val="4187516424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03" y="2000250"/>
            <a:ext cx="6429994" cy="4125913"/>
          </a:xfrm>
        </p:spPr>
      </p:pic>
    </p:spTree>
    <p:extLst>
      <p:ext uri="{BB962C8B-B14F-4D97-AF65-F5344CB8AC3E}">
        <p14:creationId xmlns:p14="http://schemas.microsoft.com/office/powerpoint/2010/main" val="2030897024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35" y="2000250"/>
            <a:ext cx="5743730" cy="4125913"/>
          </a:xfrm>
        </p:spPr>
      </p:pic>
    </p:spTree>
    <p:extLst>
      <p:ext uri="{BB962C8B-B14F-4D97-AF65-F5344CB8AC3E}">
        <p14:creationId xmlns:p14="http://schemas.microsoft.com/office/powerpoint/2010/main" val="1497589554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/>
              <a:t>Remote </a:t>
            </a:r>
            <a:r>
              <a:rPr lang="pt-BR" sz="5000" dirty="0" err="1"/>
              <a:t>Branches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0574551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 - HTTPS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seguro</a:t>
            </a:r>
            <a:r>
              <a:rPr lang="en-US" dirty="0"/>
              <a:t>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store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Windows: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/>
              <a:t>wincred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09754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Autenticação - SSH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Checar se já existe uma SSH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pPr marL="857250" lvl="1" indent="-457200"/>
            <a:r>
              <a:rPr lang="pt-BR" dirty="0"/>
              <a:t>Criar uma SSH </a:t>
            </a:r>
            <a:r>
              <a:rPr lang="pt-BR" dirty="0" err="1"/>
              <a:t>key</a:t>
            </a:r>
            <a:r>
              <a:rPr lang="pt-BR" dirty="0"/>
              <a:t>;</a:t>
            </a:r>
          </a:p>
          <a:p>
            <a:pPr marL="857250" lvl="1" indent="-457200"/>
            <a:endParaRPr lang="pt-BR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Adicionar</a:t>
            </a:r>
            <a:r>
              <a:rPr lang="en-US" dirty="0"/>
              <a:t> a SSH key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ssh</a:t>
            </a:r>
            <a:r>
              <a:rPr lang="en-US" dirty="0"/>
              <a:t>-agent;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Adicionar</a:t>
            </a:r>
            <a:r>
              <a:rPr lang="en-US" dirty="0"/>
              <a:t> a SSH key </a:t>
            </a:r>
            <a:r>
              <a:rPr lang="en-US" dirty="0" err="1"/>
              <a:t>ao</a:t>
            </a:r>
            <a:r>
              <a:rPr lang="en-US" dirty="0"/>
              <a:t> GitHub;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5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https://help.github.com/articles/generating-an-ssh-key/</a:t>
            </a:r>
          </a:p>
        </p:txBody>
      </p:sp>
    </p:spTree>
    <p:extLst>
      <p:ext uri="{BB962C8B-B14F-4D97-AF65-F5344CB8AC3E}">
        <p14:creationId xmlns:p14="http://schemas.microsoft.com/office/powerpoint/2010/main" val="157882695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640831" cy="4789699"/>
          </a:xfrm>
        </p:spPr>
      </p:pic>
    </p:spTree>
    <p:extLst>
      <p:ext uri="{BB962C8B-B14F-4D97-AF65-F5344CB8AC3E}">
        <p14:creationId xmlns:p14="http://schemas.microsoft.com/office/powerpoint/2010/main" val="433658199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1898"/>
            <a:ext cx="7705444" cy="4738848"/>
          </a:xfrm>
        </p:spPr>
      </p:pic>
    </p:spTree>
    <p:extLst>
      <p:ext uri="{BB962C8B-B14F-4D97-AF65-F5344CB8AC3E}">
        <p14:creationId xmlns:p14="http://schemas.microsoft.com/office/powerpoint/2010/main" val="338559452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579911" cy="4836235"/>
          </a:xfrm>
        </p:spPr>
      </p:pic>
    </p:spTree>
    <p:extLst>
      <p:ext uri="{BB962C8B-B14F-4D97-AF65-F5344CB8AC3E}">
        <p14:creationId xmlns:p14="http://schemas.microsoft.com/office/powerpoint/2010/main" val="704405897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69840" cy="4954872"/>
          </a:xfrm>
        </p:spPr>
      </p:pic>
    </p:spTree>
    <p:extLst>
      <p:ext uri="{BB962C8B-B14F-4D97-AF65-F5344CB8AC3E}">
        <p14:creationId xmlns:p14="http://schemas.microsoft.com/office/powerpoint/2010/main" val="552792465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56855" cy="4945507"/>
          </a:xfrm>
        </p:spPr>
      </p:pic>
    </p:spTree>
    <p:extLst>
      <p:ext uri="{BB962C8B-B14F-4D97-AF65-F5344CB8AC3E}">
        <p14:creationId xmlns:p14="http://schemas.microsoft.com/office/powerpoint/2010/main" val="2672907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Controle de Versão Centralizado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619811" cy="4600769"/>
          </a:xfrm>
        </p:spPr>
      </p:pic>
    </p:spTree>
    <p:extLst>
      <p:ext uri="{BB962C8B-B14F-4D97-AF65-F5344CB8AC3E}">
        <p14:creationId xmlns:p14="http://schemas.microsoft.com/office/powerpoint/2010/main" val="24590172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Desfazendo </a:t>
            </a:r>
            <a:br>
              <a:rPr lang="pt-BR" sz="5000" dirty="0"/>
            </a:br>
            <a:r>
              <a:rPr lang="pt-BR" sz="5000" dirty="0"/>
              <a:t>Mudanças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996068409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12592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</a:t>
            </a:r>
            <a:r>
              <a:rPr lang="en-US" dirty="0" err="1"/>
              <a:t>arquivos</a:t>
            </a:r>
            <a:r>
              <a:rPr lang="en-US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commits;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Checkout branches.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28646" y="3076601"/>
            <a:ext cx="1533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/>
              <a:t>Read-Only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032" y="3315128"/>
            <a:ext cx="142158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983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- </a:t>
            </a:r>
            <a:r>
              <a:rPr lang="en-US" dirty="0" err="1"/>
              <a:t>arquivo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3712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C1 File.txt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390744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10569"/>
            <a:ext cx="26276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log --</a:t>
            </a:r>
            <a:r>
              <a:rPr lang="en-US" sz="3000" dirty="0" err="1"/>
              <a:t>oneline</a:t>
            </a:r>
            <a:endParaRPr lang="en-US" sz="3000" dirty="0"/>
          </a:p>
        </p:txBody>
      </p:sp>
      <p:sp>
        <p:nvSpPr>
          <p:cNvPr id="8" name="TextBox 7"/>
          <p:cNvSpPr txBox="1"/>
          <p:nvPr/>
        </p:nvSpPr>
        <p:spPr>
          <a:xfrm>
            <a:off x="769088" y="3559673"/>
            <a:ext cx="419525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HEAD File.txt</a:t>
            </a:r>
          </a:p>
        </p:txBody>
      </p:sp>
    </p:spTree>
    <p:extLst>
      <p:ext uri="{BB962C8B-B14F-4D97-AF65-F5344CB8AC3E}">
        <p14:creationId xmlns:p14="http://schemas.microsoft.com/office/powerpoint/2010/main" val="2123396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Checkout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265476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09776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24752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master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13084"/>
            <a:ext cx="1800200" cy="12587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90" y="3763139"/>
            <a:ext cx="1800200" cy="12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144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8 -0.29931 0.09675 L -0.29931 0.1979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9 -0.29931 0.09676 L -0.29931 0.19792 " pathEditMode="relative" rAng="0" ptsTypes="AAAA">
                                      <p:cBhvr>
                                        <p:cTn id="22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</a:t>
            </a:r>
            <a:r>
              <a:rPr lang="en-US" dirty="0" err="1"/>
              <a:t>arquivo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51448"/>
            <a:ext cx="7620000" cy="2209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56" y="2308688"/>
            <a:ext cx="1842064" cy="1288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2061465"/>
            <a:ext cx="260058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File.txt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802994"/>
            <a:ext cx="30878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C1 File.txt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5" y="3544523"/>
            <a:ext cx="41261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 C1 File.txt</a:t>
            </a:r>
          </a:p>
        </p:txBody>
      </p:sp>
    </p:spTree>
    <p:extLst>
      <p:ext uri="{BB962C8B-B14F-4D97-AF65-F5344CB8AC3E}">
        <p14:creationId xmlns:p14="http://schemas.microsoft.com/office/powerpoint/2010/main" val="39453469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2424" y="2770817"/>
            <a:ext cx="2495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</a:t>
            </a:r>
          </a:p>
        </p:txBody>
      </p:sp>
    </p:spTree>
    <p:extLst>
      <p:ext uri="{BB962C8B-B14F-4D97-AF65-F5344CB8AC3E}">
        <p14:creationId xmlns:p14="http://schemas.microsoft.com/office/powerpoint/2010/main" val="975716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- commit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1465"/>
            <a:ext cx="19440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770817"/>
            <a:ext cx="298235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reset --hard C1</a:t>
            </a:r>
          </a:p>
        </p:txBody>
      </p:sp>
    </p:spTree>
    <p:extLst>
      <p:ext uri="{BB962C8B-B14F-4D97-AF65-F5344CB8AC3E}">
        <p14:creationId xmlns:p14="http://schemas.microsoft.com/office/powerpoint/2010/main" val="2113473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-0.3055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30556 0.0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2061465"/>
            <a:ext cx="181652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clean -f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2770817"/>
            <a:ext cx="201850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clean -</a:t>
            </a:r>
            <a:r>
              <a:rPr lang="en-US" sz="3000" dirty="0" err="1"/>
              <a:t>df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5514993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2" y="4446091"/>
            <a:ext cx="6446134" cy="6123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09756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revert C1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76" y="4462070"/>
            <a:ext cx="2297262" cy="59640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555776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2527549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427649" y="5048426"/>
            <a:ext cx="13010" cy="11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427649" y="6227264"/>
            <a:ext cx="4672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8100392" y="5058474"/>
            <a:ext cx="0" cy="116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3361502"/>
            <a:ext cx="1499848" cy="10811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2338464"/>
            <a:ext cx="1499848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3607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022E-16 L 0.25573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5573 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Reescrevendo </a:t>
            </a:r>
            <a:br>
              <a:rPr lang="pt-BR" sz="5000" dirty="0"/>
            </a:br>
            <a:r>
              <a:rPr lang="pt-BR" sz="5000" dirty="0"/>
              <a:t>a História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30309469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Controle de Versão Distribuído</a:t>
            </a:r>
          </a:p>
        </p:txBody>
      </p:sp>
      <p:pic>
        <p:nvPicPr>
          <p:cNvPr id="4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336377" cy="5193266"/>
          </a:xfrm>
        </p:spPr>
      </p:pic>
    </p:spTree>
    <p:extLst>
      <p:ext uri="{BB962C8B-B14F-4D97-AF65-F5344CB8AC3E}">
        <p14:creationId xmlns:p14="http://schemas.microsoft.com/office/powerpoint/2010/main" val="3608898214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39169"/>
            <a:ext cx="7620000" cy="3648075"/>
          </a:xfrm>
        </p:spPr>
      </p:pic>
    </p:spTree>
    <p:extLst>
      <p:ext uri="{BB962C8B-B14F-4D97-AF65-F5344CB8AC3E}">
        <p14:creationId xmlns:p14="http://schemas.microsoft.com/office/powerpoint/2010/main" val="3559123839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381838" cy="3185098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54430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merge experiment</a:t>
            </a:r>
          </a:p>
        </p:txBody>
      </p:sp>
    </p:spTree>
    <p:extLst>
      <p:ext uri="{BB962C8B-B14F-4D97-AF65-F5344CB8AC3E}">
        <p14:creationId xmlns:p14="http://schemas.microsoft.com/office/powerpoint/2010/main" val="945596587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Rebase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2" y="2963068"/>
            <a:ext cx="8346830" cy="2410147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95980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experiment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5575" y="2780928"/>
            <a:ext cx="28914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master</a:t>
            </a:r>
          </a:p>
        </p:txBody>
      </p:sp>
    </p:spTree>
    <p:extLst>
      <p:ext uri="{BB962C8B-B14F-4D97-AF65-F5344CB8AC3E}">
        <p14:creationId xmlns:p14="http://schemas.microsoft.com/office/powerpoint/2010/main" val="1282193825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7924"/>
            <a:ext cx="6753225" cy="144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4869160"/>
            <a:ext cx="33670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-</a:t>
            </a:r>
            <a:r>
              <a:rPr lang="en-US" sz="3000" dirty="0" err="1"/>
              <a:t>i</a:t>
            </a:r>
            <a:r>
              <a:rPr lang="en-US" sz="3000" dirty="0"/>
              <a:t> HEAD~4</a:t>
            </a:r>
          </a:p>
        </p:txBody>
      </p:sp>
    </p:spTree>
    <p:extLst>
      <p:ext uri="{BB962C8B-B14F-4D97-AF65-F5344CB8AC3E}">
        <p14:creationId xmlns:p14="http://schemas.microsoft.com/office/powerpoint/2010/main" val="1052196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76864" cy="48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66141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33641" cy="481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41160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639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09783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15362" cy="42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403441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" y="2996952"/>
            <a:ext cx="8615362" cy="3609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4" y="1843995"/>
            <a:ext cx="83534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80065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24944"/>
            <a:ext cx="8532440" cy="358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2042717"/>
            <a:ext cx="340926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rebase --continue</a:t>
            </a:r>
          </a:p>
        </p:txBody>
      </p:sp>
    </p:spTree>
    <p:extLst>
      <p:ext uri="{BB962C8B-B14F-4D97-AF65-F5344CB8AC3E}">
        <p14:creationId xmlns:p14="http://schemas.microsoft.com/office/powerpoint/2010/main" val="372316144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 que usar o </a:t>
            </a:r>
            <a:r>
              <a:rPr lang="pt-BR" dirty="0" err="1"/>
              <a:t>Git</a:t>
            </a:r>
            <a:r>
              <a:rPr lang="pt-BR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Implementação de </a:t>
            </a:r>
            <a:r>
              <a:rPr lang="pt-BR" dirty="0" err="1"/>
              <a:t>Branches</a:t>
            </a:r>
            <a:r>
              <a:rPr lang="pt-BR" dirty="0"/>
              <a:t> extremamente leve;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Comunidade </a:t>
            </a:r>
            <a:r>
              <a:rPr lang="pt-BR" dirty="0" err="1"/>
              <a:t>OpenSource</a:t>
            </a:r>
            <a:r>
              <a:rPr lang="pt-BR" dirty="0"/>
              <a:t> do GitHub;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“Portfólio” para computação.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9860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8424936" cy="47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628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Rebase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09812"/>
            <a:ext cx="8382000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869160"/>
            <a:ext cx="6819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33865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/>
              <a:t>GitHub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200760163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819918"/>
            <a:ext cx="2199812" cy="574701"/>
          </a:xfrm>
        </p:spPr>
      </p:pic>
      <p:sp>
        <p:nvSpPr>
          <p:cNvPr id="5" name="Espaço Reservado para Conteúdo 9"/>
          <p:cNvSpPr txBox="1">
            <a:spLocks/>
          </p:cNvSpPr>
          <p:nvPr/>
        </p:nvSpPr>
        <p:spPr>
          <a:xfrm>
            <a:off x="457200" y="1988840"/>
            <a:ext cx="82296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Fundado em 2008;</a:t>
            </a:r>
            <a:endParaRPr lang="pt-BR" sz="20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i="1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Sede em São Francisco, Califórnia, EUA;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415 funcionários;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Mais de 10 milhões de usuários.</a:t>
            </a:r>
          </a:p>
        </p:txBody>
      </p:sp>
    </p:spTree>
    <p:extLst>
      <p:ext uri="{BB962C8B-B14F-4D97-AF65-F5344CB8AC3E}">
        <p14:creationId xmlns:p14="http://schemas.microsoft.com/office/powerpoint/2010/main" val="1786884003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Se você quiser contribuir para um projeto existente para o qual você não tem permissão de </a:t>
            </a:r>
            <a:r>
              <a:rPr lang="pt-BR" i="1" dirty="0" err="1"/>
              <a:t>push</a:t>
            </a:r>
            <a:r>
              <a:rPr lang="pt-BR" dirty="0"/>
              <a:t>, GitHub incentiva a utilização de </a:t>
            </a:r>
            <a:r>
              <a:rPr lang="pt-BR" i="1" dirty="0" err="1"/>
              <a:t>forks</a:t>
            </a:r>
            <a:r>
              <a:rPr lang="pt-BR" dirty="0"/>
              <a:t> do projeto. </a:t>
            </a:r>
          </a:p>
          <a:p>
            <a:pPr marL="0" indent="0" algn="just"/>
            <a:r>
              <a:rPr lang="pt-BR" dirty="0"/>
              <a:t>Um </a:t>
            </a:r>
            <a:r>
              <a:rPr lang="pt-BR" i="1" dirty="0" err="1"/>
              <a:t>fork</a:t>
            </a:r>
            <a:r>
              <a:rPr lang="pt-BR" dirty="0"/>
              <a:t> significa que o GitHub fará uma cópia do projeto que é inteiramente sua: ficará hospedado na sua conta de usuário.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64412"/>
            <a:ext cx="199047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33434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pt-BR" dirty="0"/>
              <a:t>Através do </a:t>
            </a:r>
            <a:r>
              <a:rPr lang="pt-BR" i="1" dirty="0" err="1"/>
              <a:t>pull</a:t>
            </a:r>
            <a:r>
              <a:rPr lang="pt-BR" i="1" dirty="0"/>
              <a:t> </a:t>
            </a:r>
            <a:r>
              <a:rPr lang="pt-BR" i="1" dirty="0" err="1"/>
              <a:t>request</a:t>
            </a:r>
            <a:r>
              <a:rPr lang="pt-BR" i="1" dirty="0"/>
              <a:t> </a:t>
            </a:r>
            <a:r>
              <a:rPr lang="pt-BR" dirty="0"/>
              <a:t>os mantenedores do projeto não precisam se preocupar com a adição de usuários como colaboradores para dar-lhes acesso de escrita. </a:t>
            </a:r>
          </a:p>
          <a:p>
            <a:pPr marL="0" indent="0" algn="just">
              <a:spcBef>
                <a:spcPts val="0"/>
              </a:spcBef>
              <a:defRPr/>
            </a:pPr>
            <a:r>
              <a:rPr lang="pt-BR" dirty="0"/>
              <a:t>As pessoas podem criar um </a:t>
            </a:r>
            <a:r>
              <a:rPr lang="pt-BR" i="1" dirty="0" err="1"/>
              <a:t>fork</a:t>
            </a:r>
            <a:r>
              <a:rPr lang="pt-BR" dirty="0"/>
              <a:t> de um projeto e fazer um </a:t>
            </a:r>
            <a:r>
              <a:rPr lang="pt-BR" i="1" dirty="0" err="1"/>
              <a:t>push</a:t>
            </a:r>
            <a:r>
              <a:rPr lang="pt-BR" dirty="0"/>
              <a:t> nele, e o mantenedor do projeto principal pode fazer um </a:t>
            </a:r>
            <a:r>
              <a:rPr lang="pt-BR" i="1" dirty="0" err="1"/>
              <a:t>pull</a:t>
            </a:r>
            <a:r>
              <a:rPr lang="pt-BR" dirty="0"/>
              <a:t> dessas mudanças, adicionando-as como remotos e fazendo um merge no seu projeto.</a:t>
            </a:r>
          </a:p>
          <a:p>
            <a:pPr marL="0" indent="0" algn="r"/>
            <a:r>
              <a:rPr lang="pt-BR" sz="2000" i="1" dirty="0"/>
              <a:t>Pro </a:t>
            </a:r>
            <a:r>
              <a:rPr lang="pt-BR" sz="2000" i="1" dirty="0" err="1"/>
              <a:t>Git</a:t>
            </a:r>
            <a:r>
              <a:rPr lang="pt-BR" sz="2000" i="1" dirty="0"/>
              <a:t>, Scott </a:t>
            </a:r>
            <a:r>
              <a:rPr lang="pt-BR" sz="2000" i="1" dirty="0" err="1"/>
              <a:t>Chacon</a:t>
            </a:r>
            <a:r>
              <a:rPr lang="pt-BR" sz="2000" i="1" dirty="0"/>
              <a:t> e Ben </a:t>
            </a:r>
            <a:r>
              <a:rPr lang="pt-BR" sz="2000" i="1" dirty="0" err="1"/>
              <a:t>Straub</a:t>
            </a:r>
            <a:endParaRPr lang="pt-BR" sz="2000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35840"/>
            <a:ext cx="4304762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6166"/>
      </p:ext>
    </p:extLst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" y="2892488"/>
            <a:ext cx="3290546" cy="298872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1" y="2799307"/>
            <a:ext cx="4176464" cy="476711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595300" y="3037662"/>
            <a:ext cx="1199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94" y="2532080"/>
            <a:ext cx="1277540" cy="4001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3" y="3845663"/>
            <a:ext cx="2376381" cy="51320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79511" y="5013176"/>
            <a:ext cx="5136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request-pull</a:t>
            </a:r>
            <a:r>
              <a:rPr lang="pt-BR" sz="2800" dirty="0"/>
              <a:t> destino origem</a:t>
            </a:r>
          </a:p>
        </p:txBody>
      </p:sp>
    </p:spTree>
    <p:extLst>
      <p:ext uri="{BB962C8B-B14F-4D97-AF65-F5344CB8AC3E}">
        <p14:creationId xmlns:p14="http://schemas.microsoft.com/office/powerpoint/2010/main" val="18519939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63141"/>
            <a:ext cx="8562166" cy="2046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68819"/>
            <a:ext cx="8562165" cy="203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157192"/>
            <a:ext cx="844624" cy="844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0" y="2986941"/>
            <a:ext cx="673660" cy="6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040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pPr marL="0" indent="0"/>
            <a:r>
              <a:rPr lang="pt-BR" sz="3500" dirty="0"/>
              <a:t>https://github.com/ltiaunesp/Git-Minicurso</a:t>
            </a:r>
          </a:p>
        </p:txBody>
      </p:sp>
    </p:spTree>
    <p:extLst>
      <p:ext uri="{BB962C8B-B14F-4D97-AF65-F5344CB8AC3E}">
        <p14:creationId xmlns:p14="http://schemas.microsoft.com/office/powerpoint/2010/main" val="900955444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685800" y="1943031"/>
            <a:ext cx="7772400" cy="1470025"/>
          </a:xfrm>
        </p:spPr>
        <p:txBody>
          <a:bodyPr/>
          <a:lstStyle/>
          <a:p>
            <a:r>
              <a:rPr lang="en-US" dirty="0"/>
              <a:t>Obrigado!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611492" y="3573016"/>
            <a:ext cx="3921016" cy="51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500" dirty="0">
                <a:solidFill>
                  <a:schemeClr val="accent4">
                    <a:lumMod val="75000"/>
                  </a:schemeClr>
                </a:solidFill>
                <a:latin typeface="+mj-lt"/>
              </a:rPr>
              <a:t>Marcelo Augusto Cordeiro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138680" y="4160777"/>
            <a:ext cx="2866640" cy="36004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800" dirty="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rPr>
              <a:t>marcelo.augusto.cordeiro@gmail.com</a:t>
            </a:r>
          </a:p>
        </p:txBody>
      </p:sp>
    </p:spTree>
    <p:extLst>
      <p:ext uri="{BB962C8B-B14F-4D97-AF65-F5344CB8AC3E}">
        <p14:creationId xmlns:p14="http://schemas.microsoft.com/office/powerpoint/2010/main" val="357357603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Template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Apresentação e Agradeciment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Conteúd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ltia_template</Template>
  <TotalTime>3529</TotalTime>
  <Words>1118</Words>
  <Application>Microsoft Office PowerPoint</Application>
  <PresentationFormat>On-screen Show (4:3)</PresentationFormat>
  <Paragraphs>257</Paragraphs>
  <Slides>99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Qlassik Bold</vt:lpstr>
      <vt:lpstr>Calibri</vt:lpstr>
      <vt:lpstr>Courier New</vt:lpstr>
      <vt:lpstr>Qlassik Medium</vt:lpstr>
      <vt:lpstr>Template</vt:lpstr>
      <vt:lpstr>Apresentação e Agradecimento</vt:lpstr>
      <vt:lpstr>Conteúdo</vt:lpstr>
      <vt:lpstr>PowerPoint Presentation</vt:lpstr>
      <vt:lpstr>Controle de Versão usando Git</vt:lpstr>
      <vt:lpstr>Conteúdo</vt:lpstr>
      <vt:lpstr>O que é Controle de Versão</vt:lpstr>
      <vt:lpstr>Por que usar Controle de Versão</vt:lpstr>
      <vt:lpstr>Controle de Versão Local</vt:lpstr>
      <vt:lpstr>Controle de Versão Centralizado</vt:lpstr>
      <vt:lpstr>Controle de Versão Distribuído</vt:lpstr>
      <vt:lpstr>Por que usar o Git?</vt:lpstr>
      <vt:lpstr>Configurações Iniciais</vt:lpstr>
      <vt:lpstr>Criando um Repositório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Ciclo de vida de um arquivo</vt:lpstr>
      <vt:lpstr>Workflow</vt:lpstr>
      <vt:lpstr>Git Ignore</vt:lpstr>
      <vt:lpstr>Aliases</vt:lpstr>
      <vt:lpstr>Outros Comandos</vt:lpstr>
      <vt:lpstr>Branching</vt:lpstr>
      <vt:lpstr>Grafos</vt:lpstr>
      <vt:lpstr>Grafos</vt:lpstr>
      <vt:lpstr>Grafos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Branching</vt:lpstr>
      <vt:lpstr>Conflitos</vt:lpstr>
      <vt:lpstr>Conflitos</vt:lpstr>
      <vt:lpstr>Conflitos</vt:lpstr>
      <vt:lpstr>Conflitos</vt:lpstr>
      <vt:lpstr>Conflitos</vt:lpstr>
      <vt:lpstr>Conflitos</vt:lpstr>
      <vt:lpstr>Conflitos</vt:lpstr>
      <vt:lpstr>Tags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 Workflow</vt:lpstr>
      <vt:lpstr>Branch Workflow</vt:lpstr>
      <vt:lpstr>Branch Workflow</vt:lpstr>
      <vt:lpstr>Branch Workflow</vt:lpstr>
      <vt:lpstr>Remote Branches</vt:lpstr>
      <vt:lpstr>Autenticação - HTTPS</vt:lpstr>
      <vt:lpstr>Autenticação - SSH</vt:lpstr>
      <vt:lpstr>Remote Branches</vt:lpstr>
      <vt:lpstr>Remote Branches</vt:lpstr>
      <vt:lpstr>Remote Branches</vt:lpstr>
      <vt:lpstr>Remote Branches</vt:lpstr>
      <vt:lpstr>Remote Branches</vt:lpstr>
      <vt:lpstr>Desfazendo  Mudanças</vt:lpstr>
      <vt:lpstr>Checkout</vt:lpstr>
      <vt:lpstr>Checkout - arquivo</vt:lpstr>
      <vt:lpstr>Checkout - commit</vt:lpstr>
      <vt:lpstr>Reset - arquivo</vt:lpstr>
      <vt:lpstr>Reset - commit</vt:lpstr>
      <vt:lpstr>Reset - commit</vt:lpstr>
      <vt:lpstr>Clean</vt:lpstr>
      <vt:lpstr>Revert</vt:lpstr>
      <vt:lpstr>Reescrevendo  a História</vt:lpstr>
      <vt:lpstr>Rebase</vt:lpstr>
      <vt:lpstr>Rebase</vt:lpstr>
      <vt:lpstr>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GitHub</vt:lpstr>
      <vt:lpstr>PowerPoint Presentation</vt:lpstr>
      <vt:lpstr>PowerPoint Presentation</vt:lpstr>
      <vt:lpstr>PowerPoint Presentation</vt:lpstr>
      <vt:lpstr>Exemplo</vt:lpstr>
      <vt:lpstr>Exemplo</vt:lpstr>
      <vt:lpstr>Hands on!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Marcus Barizon</dc:creator>
  <cp:lastModifiedBy>Marcelo Cordeiro</cp:lastModifiedBy>
  <cp:revision>162</cp:revision>
  <dcterms:created xsi:type="dcterms:W3CDTF">2010-09-22T17:35:16Z</dcterms:created>
  <dcterms:modified xsi:type="dcterms:W3CDTF">2016-05-31T08:43:27Z</dcterms:modified>
</cp:coreProperties>
</file>